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63" r:id="rId4"/>
    <p:sldId id="275" r:id="rId5"/>
    <p:sldId id="273" r:id="rId6"/>
    <p:sldId id="278" r:id="rId7"/>
    <p:sldId id="268" r:id="rId8"/>
    <p:sldId id="272" r:id="rId9"/>
    <p:sldId id="269" r:id="rId10"/>
    <p:sldId id="270" r:id="rId11"/>
    <p:sldId id="279" r:id="rId12"/>
    <p:sldId id="281" r:id="rId13"/>
    <p:sldId id="27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981394-3894-4339-B9CE-28DD84FFD5A7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5435D9-BF34-4CBC-9184-774646E6A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6165304"/>
            <a:ext cx="4895872" cy="4444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Новокузнецк, 2022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124744"/>
            <a:ext cx="5326360" cy="197408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Профильное обучение. Инженерные классы</a:t>
            </a:r>
            <a:endParaRPr lang="ru-RU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436096" y="4221088"/>
            <a:ext cx="3526160" cy="1686049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Коровина Ю.В.,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главный специалист отдела общего образования КОиН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</a:t>
            </a:r>
            <a:br>
              <a:rPr lang="ru-RU" dirty="0" smtClean="0"/>
            </a:br>
            <a:r>
              <a:rPr lang="ru-RU" dirty="0" smtClean="0"/>
              <a:t>инженерных каникул, октябрь 2022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43608" y="2348880"/>
            <a:ext cx="7416824" cy="3600400"/>
          </a:xfrm>
        </p:spPr>
        <p:txBody>
          <a:bodyPr>
            <a:normAutofit fontScale="70000" lnSpcReduction="20000"/>
          </a:bodyPr>
          <a:lstStyle/>
          <a:p>
            <a:pPr marL="825246" indent="-742950">
              <a:spcBef>
                <a:spcPts val="1200"/>
              </a:spcBef>
            </a:pPr>
            <a:r>
              <a:rPr lang="ru-RU" sz="3600" b="1" dirty="0" smtClean="0"/>
              <a:t>Предложения от </a:t>
            </a:r>
            <a:r>
              <a:rPr lang="ru-RU" sz="3600" b="1" dirty="0" smtClean="0"/>
              <a:t>техникумов</a:t>
            </a:r>
            <a:endParaRPr lang="ru-RU" sz="3600" b="1" dirty="0" smtClean="0"/>
          </a:p>
          <a:p>
            <a:pPr marL="825246" indent="-742950">
              <a:spcBef>
                <a:spcPts val="1200"/>
              </a:spcBef>
            </a:pPr>
            <a:r>
              <a:rPr lang="ru-RU" sz="3600" b="1" dirty="0" smtClean="0"/>
              <a:t>Попов О.Ю., Воловина О.В</a:t>
            </a:r>
            <a:r>
              <a:rPr lang="ru-RU" sz="3600" b="1" dirty="0" smtClean="0"/>
              <a:t>.                                   МБУ </a:t>
            </a:r>
            <a:r>
              <a:rPr lang="ru-RU" sz="3600" b="1" dirty="0" smtClean="0"/>
              <a:t>ДО «Меридиан»                                         </a:t>
            </a:r>
            <a:r>
              <a:rPr lang="ru-RU" sz="3600" b="1" dirty="0" smtClean="0"/>
              <a:t> Опыт проведения инженерных </a:t>
            </a:r>
            <a:r>
              <a:rPr lang="ru-RU" sz="3600" b="1" dirty="0" smtClean="0"/>
              <a:t>каникул </a:t>
            </a:r>
            <a:endParaRPr lang="ru-RU" sz="3600" b="1" dirty="0" smtClean="0"/>
          </a:p>
          <a:p>
            <a:pPr marL="825246" indent="-742950">
              <a:spcBef>
                <a:spcPts val="1200"/>
              </a:spcBef>
            </a:pPr>
            <a:r>
              <a:rPr lang="ru-RU" sz="3600" b="1" dirty="0" smtClean="0"/>
              <a:t>Васильев </a:t>
            </a:r>
            <a:r>
              <a:rPr lang="ru-RU" sz="3600" b="1" dirty="0" smtClean="0"/>
              <a:t>А.А   МБ </a:t>
            </a:r>
            <a:r>
              <a:rPr lang="ru-RU" sz="3600" b="1" dirty="0" smtClean="0"/>
              <a:t>НОУ «Лицей №111</a:t>
            </a:r>
            <a:r>
              <a:rPr lang="ru-RU" sz="3600" b="1" dirty="0" smtClean="0"/>
              <a:t>» Подготовка к </a:t>
            </a:r>
            <a:r>
              <a:rPr lang="ru-RU" sz="3600" b="1" dirty="0" err="1" smtClean="0"/>
              <a:t>ВсОШ</a:t>
            </a:r>
            <a:r>
              <a:rPr lang="ru-RU" sz="3600" b="1" dirty="0" smtClean="0"/>
              <a:t>, мастер-классы </a:t>
            </a:r>
          </a:p>
          <a:p>
            <a:pPr marL="825246" indent="-742950">
              <a:spcBef>
                <a:spcPts val="1200"/>
              </a:spcBef>
            </a:pPr>
            <a:r>
              <a:rPr lang="ru-RU" sz="3600" b="1" dirty="0" smtClean="0"/>
              <a:t>Кондратенко </a:t>
            </a:r>
            <a:r>
              <a:rPr lang="ru-RU" sz="3600" b="1" dirty="0" smtClean="0"/>
              <a:t>Л. Н. МАОУ </a:t>
            </a:r>
            <a:r>
              <a:rPr lang="ru-RU" sz="3600" b="1" dirty="0" smtClean="0"/>
              <a:t>ДПО «ИПК</a:t>
            </a:r>
            <a:r>
              <a:rPr lang="ru-RU" sz="3600" b="1" dirty="0" smtClean="0"/>
              <a:t>» Технологии </a:t>
            </a:r>
            <a:r>
              <a:rPr lang="ru-RU" sz="3600" b="1" dirty="0" smtClean="0"/>
              <a:t>и темы для разработки мастер-классов в ОО</a:t>
            </a:r>
            <a:endParaRPr lang="ru-RU" sz="36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Предложения по организации</a:t>
            </a:r>
            <a:br>
              <a:rPr lang="ru-RU" dirty="0" smtClean="0"/>
            </a:br>
            <a:r>
              <a:rPr lang="ru-RU" dirty="0" smtClean="0"/>
              <a:t>инженерных каникул 2022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15616" y="1988840"/>
            <a:ext cx="7416824" cy="3600400"/>
          </a:xfrm>
        </p:spPr>
        <p:txBody>
          <a:bodyPr>
            <a:normAutofit/>
          </a:bodyPr>
          <a:lstStyle/>
          <a:p>
            <a:pPr marL="825246" indent="-742950"/>
            <a:r>
              <a:rPr lang="ru-RU" sz="3600" b="1" dirty="0" smtClean="0"/>
              <a:t>Сотрудничество с центрами профориентации техникумов</a:t>
            </a:r>
          </a:p>
          <a:p>
            <a:pPr marL="825246" indent="-742950"/>
            <a:r>
              <a:rPr lang="ru-RU" sz="3600" b="1" dirty="0" smtClean="0"/>
              <a:t>ГПОУ «Новокузнецкий металлургический техникум»</a:t>
            </a:r>
          </a:p>
          <a:p>
            <a:pPr marL="825246" indent="-742950"/>
            <a:r>
              <a:rPr lang="ru-RU" sz="3600" b="1" dirty="0" smtClean="0"/>
              <a:t>ГПОУ «Профессиональный колледж»</a:t>
            </a:r>
            <a:endParaRPr lang="ru-RU" sz="36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Предложения по организации</a:t>
            </a:r>
            <a:br>
              <a:rPr lang="ru-RU" dirty="0" smtClean="0"/>
            </a:br>
            <a:r>
              <a:rPr lang="ru-RU" dirty="0" smtClean="0"/>
              <a:t>инженерных каникул от </a:t>
            </a:r>
            <a:r>
              <a:rPr lang="ru-RU" sz="4400" b="1" dirty="0" smtClean="0"/>
              <a:t>ГПОУ «Профессиональный колледж</a:t>
            </a:r>
            <a:br>
              <a:rPr lang="ru-RU" sz="4400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547664" y="3429000"/>
            <a:ext cx="7272808" cy="316835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МАСТЕР-КЛАССЫ </a:t>
            </a:r>
          </a:p>
          <a:p>
            <a:r>
              <a:rPr lang="ru-RU" sz="3400" dirty="0" smtClean="0"/>
              <a:t>31.10.2022 Техническое </a:t>
            </a:r>
            <a:r>
              <a:rPr lang="ru-RU" sz="3400" dirty="0" smtClean="0"/>
              <a:t>обслуживание и ремонт двигателей, систем и агрегатов автомобилей</a:t>
            </a:r>
          </a:p>
          <a:p>
            <a:r>
              <a:rPr lang="ru-RU" sz="3400" dirty="0" smtClean="0"/>
              <a:t>01.11.2022 Сетевое </a:t>
            </a:r>
            <a:r>
              <a:rPr lang="ru-RU" sz="3400" dirty="0" smtClean="0"/>
              <a:t>и системное администрирование</a:t>
            </a:r>
          </a:p>
          <a:p>
            <a:r>
              <a:rPr lang="ru-RU" sz="3400" dirty="0" smtClean="0"/>
              <a:t>02.11.2022 </a:t>
            </a:r>
            <a:r>
              <a:rPr lang="ru-RU" sz="3400" dirty="0" smtClean="0"/>
              <a:t>Программист</a:t>
            </a:r>
          </a:p>
          <a:p>
            <a:r>
              <a:rPr lang="ru-RU" sz="3400" dirty="0" smtClean="0"/>
              <a:t>04.11.2022 </a:t>
            </a:r>
            <a:r>
              <a:rPr lang="ru-RU" sz="3400" dirty="0" smtClean="0"/>
              <a:t>Разработчик </a:t>
            </a:r>
            <a:r>
              <a:rPr lang="ru-RU" sz="3400" dirty="0" err="1" smtClean="0"/>
              <a:t>веб</a:t>
            </a:r>
            <a:r>
              <a:rPr lang="ru-RU" sz="3400" dirty="0" smtClean="0"/>
              <a:t> и </a:t>
            </a:r>
            <a:r>
              <a:rPr lang="ru-RU" sz="3400" dirty="0" err="1" smtClean="0"/>
              <a:t>мультимедийных</a:t>
            </a:r>
            <a:r>
              <a:rPr lang="ru-RU" sz="3400" dirty="0" smtClean="0"/>
              <a:t> </a:t>
            </a:r>
            <a:r>
              <a:rPr lang="ru-RU" sz="3400" dirty="0" smtClean="0"/>
              <a:t>приложений</a:t>
            </a: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971600" y="1844824"/>
            <a:ext cx="7416824" cy="151216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Контактное лицо: 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800" dirty="0" err="1" smtClean="0"/>
              <a:t>Кольчуманова</a:t>
            </a:r>
            <a:r>
              <a:rPr lang="ru-RU" sz="2800" dirty="0" smtClean="0"/>
              <a:t> </a:t>
            </a:r>
            <a:r>
              <a:rPr lang="ru-RU" sz="2800" dirty="0" smtClean="0"/>
              <a:t>Юлия </a:t>
            </a:r>
            <a:r>
              <a:rPr lang="ru-RU" sz="2800" dirty="0" smtClean="0"/>
              <a:t>Михайловна, 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800" dirty="0" smtClean="0"/>
              <a:t>р.т. 8 913 418 41 47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E08D4B6A-8113-4DFB-B82E-B60CAC8E0A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822E561-F97C-4CBB-A9A6-A6BF6317B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564DF2FD-CF03-4B78-9EC3-C3A61064B358}"/>
              </a:ext>
            </a:extLst>
          </p:cNvPr>
          <p:cNvSpPr/>
          <p:nvPr/>
        </p:nvSpPr>
        <p:spPr>
          <a:xfrm>
            <a:off x="-1" y="-2"/>
            <a:ext cx="9144001" cy="685800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833EEFE-48D1-43DA-A3DE-93BD46C599D4}"/>
              </a:ext>
            </a:extLst>
          </p:cNvPr>
          <p:cNvSpPr txBox="1"/>
          <p:nvPr/>
        </p:nvSpPr>
        <p:spPr>
          <a:xfrm>
            <a:off x="2051720" y="260648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Государственное профессиональное образовательное учреждение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«Кузнецкий металлургический техникум»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имени Бардина Ивана Павловича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A63C9CA-3621-4692-96E4-B450D2FADC75}"/>
              </a:ext>
            </a:extLst>
          </p:cNvPr>
          <p:cNvSpPr txBox="1"/>
          <p:nvPr/>
        </p:nvSpPr>
        <p:spPr>
          <a:xfrm>
            <a:off x="0" y="6446989"/>
            <a:ext cx="356536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Новокузнецк, 2022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38F7DEF-A452-43D0-82F3-EF59A771E4FB}"/>
              </a:ext>
            </a:extLst>
          </p:cNvPr>
          <p:cNvSpPr txBox="1"/>
          <p:nvPr/>
        </p:nvSpPr>
        <p:spPr>
          <a:xfrm>
            <a:off x="179512" y="3068960"/>
            <a:ext cx="3168352" cy="286232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Места проведения мероприятий: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г. Новокузнецк, проезд Коммунаров, 1</a:t>
            </a:r>
          </a:p>
          <a:p>
            <a:pPr marL="342900" lvl="0" indent="-342900">
              <a:buFontTx/>
              <a:buAutoNum type="arabicParenR"/>
            </a:pPr>
            <a:r>
              <a:rPr lang="ru-RU" sz="16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г. Новокузнецк, ул. </a:t>
            </a:r>
            <a:r>
              <a:rPr lang="ru-RU" sz="1600" dirty="0" err="1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Рудокопровая</a:t>
            </a:r>
            <a:r>
              <a:rPr lang="ru-RU" sz="16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endParaRPr lang="ru-RU" sz="1600" dirty="0" smtClean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buFontTx/>
              <a:buAutoNum type="arabicParenR"/>
            </a:pPr>
            <a:endParaRPr lang="ru-RU" sz="2000" dirty="0" smtClean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/>
            <a:r>
              <a:rPr lang="ru-RU" sz="2000" dirty="0" smtClean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Контактное лицо: Соколов Сергей Валерьевич</a:t>
            </a:r>
            <a:endParaRPr lang="ru-RU" sz="20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Телефон</a:t>
            </a:r>
            <a:r>
              <a:rPr lang="ru-RU" sz="2000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8-961-703-2992</a:t>
            </a:r>
          </a:p>
        </p:txBody>
      </p:sp>
      <p:pic>
        <p:nvPicPr>
          <p:cNvPr id="21" name="Picture 2" descr="Z:\Профориентация\КМТ им. Бардина И.П.png">
            <a:extLst>
              <a:ext uri="{FF2B5EF4-FFF2-40B4-BE49-F238E27FC236}">
                <a16:creationId xmlns:a16="http://schemas.microsoft.com/office/drawing/2014/main" xmlns="" id="{F7F4C4ED-386F-44F3-AF04-F04005BDD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8"/>
            <a:ext cx="1080120" cy="103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одзаголовок 2">
            <a:extLst>
              <a:ext uri="{FF2B5EF4-FFF2-40B4-BE49-F238E27FC236}">
                <a16:creationId xmlns:a16="http://schemas.microsoft.com/office/drawing/2014/main" xmlns="" id="{85B0308D-8FD0-4E7B-874C-90F12FF9E542}"/>
              </a:ext>
            </a:extLst>
          </p:cNvPr>
          <p:cNvSpPr txBox="1">
            <a:spLocks/>
          </p:cNvSpPr>
          <p:nvPr/>
        </p:nvSpPr>
        <p:spPr>
          <a:xfrm>
            <a:off x="4211960" y="1556792"/>
            <a:ext cx="4752528" cy="5184576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ПРОВЕДЁМ КАНИКУЛЫ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 </a:t>
            </a:r>
            <a:r>
              <a:rPr lang="ru-RU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ПОЛЬЗОЙ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r>
              <a:rPr lang="ru-RU" sz="2200" b="1" u="sng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Мероприятия: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Лекция: «Металлург-профессия будущего»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Мастер-классы: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«Робототехника»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«Сварщик»,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«Токарь»,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«Электромонтер»</a:t>
            </a:r>
            <a:endParaRPr lang="ru-RU" sz="2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B7A717-E096-4D6F-9319-2D8C51A571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340768"/>
            <a:ext cx="2736304" cy="177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5532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492896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Нормативная документация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12776"/>
            <a:ext cx="8146152" cy="50886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Федеральный проект «Кадры для цифровой экономики»</a:t>
            </a:r>
          </a:p>
          <a:p>
            <a:r>
              <a:rPr lang="ru-RU" sz="2800" dirty="0" smtClean="0"/>
              <a:t>Концепция профильного обучения на старшей ступени общего образования, утверждена приказом Минобразования России от 18.07.2002 N 2783</a:t>
            </a:r>
          </a:p>
          <a:p>
            <a:r>
              <a:rPr lang="ru-RU" sz="2800" dirty="0" smtClean="0"/>
              <a:t>Письмо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РФ от 04.03.2010 N 03-412 "О методических рекомендациях по вопросам организации профильного обучения»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инженерных классов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15616" y="1268760"/>
            <a:ext cx="7776864" cy="5112568"/>
          </a:xfrm>
        </p:spPr>
        <p:txBody>
          <a:bodyPr>
            <a:normAutofit/>
          </a:bodyPr>
          <a:lstStyle/>
          <a:p>
            <a:pPr marL="596646" indent="-514350"/>
            <a:r>
              <a:rPr lang="ru-RU" sz="3600" dirty="0" smtClean="0"/>
              <a:t>Повысить </a:t>
            </a:r>
            <a:r>
              <a:rPr lang="ru-RU" sz="3600" dirty="0" smtClean="0"/>
              <a:t>уровень </a:t>
            </a:r>
            <a:r>
              <a:rPr lang="ru-RU" sz="3600" dirty="0" smtClean="0"/>
              <a:t>знаний по предметам</a:t>
            </a:r>
          </a:p>
          <a:p>
            <a:pPr marL="596646" indent="-514350"/>
            <a:r>
              <a:rPr lang="ru-RU" sz="3600" dirty="0" smtClean="0"/>
              <a:t>Развить </a:t>
            </a:r>
            <a:r>
              <a:rPr lang="ru-RU" sz="3600" dirty="0" smtClean="0"/>
              <a:t>«</a:t>
            </a:r>
            <a:r>
              <a:rPr lang="ru-RU" sz="3600" dirty="0" err="1" smtClean="0"/>
              <a:t>надпрофессиональные</a:t>
            </a:r>
            <a:r>
              <a:rPr lang="ru-RU" sz="3600" dirty="0" smtClean="0"/>
              <a:t>» навыки: </a:t>
            </a:r>
            <a:r>
              <a:rPr lang="ru-RU" sz="3600" dirty="0" smtClean="0"/>
              <a:t>умение работать в команде</a:t>
            </a:r>
            <a:r>
              <a:rPr lang="ru-RU" sz="3600" dirty="0" smtClean="0"/>
              <a:t>, навыки публичных выступлений;</a:t>
            </a:r>
          </a:p>
          <a:p>
            <a:pPr marL="596646" indent="-514350"/>
            <a:r>
              <a:rPr lang="ru-RU" sz="3600" dirty="0" smtClean="0"/>
              <a:t>Успешно сдать ГИА, поступить в учреждения СПО и ВПО Кузбасса</a:t>
            </a:r>
          </a:p>
          <a:p>
            <a:pPr marL="596646" indent="-514350"/>
            <a:endParaRPr lang="ru-RU" sz="3600" dirty="0" smtClean="0"/>
          </a:p>
          <a:p>
            <a:pPr marL="596646" indent="-514350"/>
            <a:endParaRPr lang="ru-RU" sz="36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инженерных классов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15616" y="1628800"/>
            <a:ext cx="7776864" cy="3960440"/>
          </a:xfrm>
        </p:spPr>
        <p:txBody>
          <a:bodyPr>
            <a:normAutofit fontScale="92500"/>
          </a:bodyPr>
          <a:lstStyle/>
          <a:p>
            <a:pPr marL="596646" indent="-514350"/>
            <a:r>
              <a:rPr lang="ru-RU" sz="3600" dirty="0" smtClean="0"/>
              <a:t>Повысить компетентность </a:t>
            </a:r>
            <a:r>
              <a:rPr lang="ru-RU" sz="3600" dirty="0" smtClean="0"/>
              <a:t>педагогов ОО</a:t>
            </a:r>
          </a:p>
          <a:p>
            <a:pPr marL="596646" indent="-514350"/>
            <a:r>
              <a:rPr lang="ru-RU" sz="3600" dirty="0" smtClean="0"/>
              <a:t>Организовать социальное партнерство с техникумами и вузами</a:t>
            </a:r>
            <a:endParaRPr lang="ru-RU" sz="3600" dirty="0" smtClean="0"/>
          </a:p>
          <a:p>
            <a:pPr marL="596646" indent="-514350"/>
            <a:r>
              <a:rPr lang="ru-RU" sz="3600" dirty="0" smtClean="0"/>
              <a:t>Информирование родителей, организация совместной работы с обучающимися и педагогами  </a:t>
            </a:r>
          </a:p>
          <a:p>
            <a:pPr marL="596646" indent="-514350"/>
            <a:endParaRPr lang="ru-RU" sz="36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реализации инженерных классов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15616" y="1556792"/>
            <a:ext cx="7416824" cy="4464496"/>
          </a:xfrm>
        </p:spPr>
        <p:txBody>
          <a:bodyPr>
            <a:normAutofit/>
          </a:bodyPr>
          <a:lstStyle/>
          <a:p>
            <a:pPr marL="596646" indent="-514350"/>
            <a:r>
              <a:rPr lang="ru-RU" sz="3600" b="1" dirty="0" smtClean="0"/>
              <a:t>Система внеурочных занятий, программ дополнительного обучения</a:t>
            </a:r>
          </a:p>
          <a:p>
            <a:pPr marL="596646" indent="-514350">
              <a:buNone/>
            </a:pPr>
            <a:r>
              <a:rPr lang="ru-RU" dirty="0" smtClean="0"/>
              <a:t>углубленное изучение </a:t>
            </a:r>
            <a:r>
              <a:rPr lang="ru-RU" dirty="0" smtClean="0"/>
              <a:t>предметов: математики, информатики и ИКТ, технологии, физики, </a:t>
            </a:r>
            <a:r>
              <a:rPr lang="ru-RU" dirty="0" smtClean="0"/>
              <a:t>черчения. 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реализации инженерных классов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15616" y="1556792"/>
            <a:ext cx="7416824" cy="4464496"/>
          </a:xfrm>
        </p:spPr>
        <p:txBody>
          <a:bodyPr>
            <a:normAutofit/>
          </a:bodyPr>
          <a:lstStyle/>
          <a:p>
            <a:pPr marL="596646" indent="-514350"/>
            <a:r>
              <a:rPr lang="ru-RU" sz="3600" b="1" dirty="0" smtClean="0"/>
              <a:t>Система внеурочных занятий, программ дополнительного обучения</a:t>
            </a:r>
          </a:p>
          <a:p>
            <a:pPr marL="596646" indent="-514350">
              <a:buNone/>
            </a:pPr>
            <a:r>
              <a:rPr lang="ru-RU" dirty="0" smtClean="0"/>
              <a:t>Обучение ведется с использованием метода проектов.</a:t>
            </a:r>
          </a:p>
          <a:p>
            <a:pPr marL="596646" indent="-514350">
              <a:buNone/>
            </a:pPr>
            <a:r>
              <a:rPr lang="ru-RU" dirty="0" smtClean="0"/>
              <a:t>Привлекаются преподаватели вузов, </a:t>
            </a:r>
            <a:r>
              <a:rPr lang="ru-RU" dirty="0" smtClean="0"/>
              <a:t>техникумов, </a:t>
            </a:r>
            <a:r>
              <a:rPr lang="ru-RU" dirty="0" smtClean="0"/>
              <a:t>дополнительного образования 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реализации инженерных классов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15616" y="1556792"/>
            <a:ext cx="7416824" cy="4464496"/>
          </a:xfrm>
        </p:spPr>
        <p:txBody>
          <a:bodyPr>
            <a:normAutofit fontScale="92500" lnSpcReduction="20000"/>
          </a:bodyPr>
          <a:lstStyle/>
          <a:p>
            <a:pPr marL="825246" indent="-742950"/>
            <a:r>
              <a:rPr lang="ru-RU" sz="3600" b="1" dirty="0" smtClean="0"/>
              <a:t>Предметные декады в ОО</a:t>
            </a:r>
          </a:p>
          <a:p>
            <a:pPr marL="596646" indent="-514350">
              <a:buNone/>
            </a:pPr>
            <a:r>
              <a:rPr lang="ru-RU" dirty="0" smtClean="0"/>
              <a:t>начальная школа: </a:t>
            </a:r>
            <a:r>
              <a:rPr lang="ru-RU" dirty="0" err="1" smtClean="0"/>
              <a:t>Cuboro</a:t>
            </a:r>
            <a:r>
              <a:rPr lang="ru-RU" dirty="0" smtClean="0"/>
              <a:t>, шахматы, информатика, робототехника, курс «Город мастеров»; </a:t>
            </a:r>
            <a:endParaRPr lang="ru-RU" dirty="0" smtClean="0"/>
          </a:p>
          <a:p>
            <a:pPr marL="596646" indent="-514350">
              <a:buNone/>
            </a:pPr>
            <a:r>
              <a:rPr lang="ru-RU" dirty="0" smtClean="0"/>
              <a:t>среднее звено: </a:t>
            </a:r>
            <a:r>
              <a:rPr lang="ru-RU" dirty="0" smtClean="0"/>
              <a:t>наглядная геометрия, </a:t>
            </a:r>
            <a:r>
              <a:rPr lang="ru-RU" dirty="0" smtClean="0"/>
              <a:t>астрофизика; </a:t>
            </a:r>
          </a:p>
          <a:p>
            <a:pPr marL="596646" indent="-514350">
              <a:buNone/>
            </a:pPr>
            <a:r>
              <a:rPr lang="ru-RU" dirty="0" smtClean="0"/>
              <a:t>в </a:t>
            </a:r>
            <a:r>
              <a:rPr lang="ru-RU" dirty="0" smtClean="0"/>
              <a:t>старших классах: экономика и предпринимательство </a:t>
            </a:r>
            <a:r>
              <a:rPr lang="ru-RU" dirty="0" smtClean="0"/>
              <a:t>( </a:t>
            </a:r>
            <a:r>
              <a:rPr lang="ru-RU" dirty="0" smtClean="0"/>
              <a:t>бизнес-инкубатор), черчение, инженерная графика, программирование, подготовка к </a:t>
            </a:r>
            <a:r>
              <a:rPr lang="ru-RU" dirty="0" smtClean="0"/>
              <a:t>олимпиадам. 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реализации инженерных классов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15616" y="1772816"/>
            <a:ext cx="7416824" cy="4248472"/>
          </a:xfrm>
        </p:spPr>
        <p:txBody>
          <a:bodyPr>
            <a:normAutofit/>
          </a:bodyPr>
          <a:lstStyle/>
          <a:p>
            <a:pPr marL="825246" indent="-742950">
              <a:buNone/>
            </a:pPr>
            <a:r>
              <a:rPr lang="ru-RU" sz="3600" dirty="0" smtClean="0"/>
              <a:t>Участие в олимпиадах, конкурсах инженерной направленности, </a:t>
            </a:r>
            <a:r>
              <a:rPr lang="ru-RU" sz="3600" dirty="0" smtClean="0"/>
              <a:t>фестивалях, интеллектуальных играх, конференциях и т.д.</a:t>
            </a:r>
            <a:endParaRPr lang="ru-RU" sz="3600" dirty="0" smtClean="0"/>
          </a:p>
          <a:p>
            <a:pPr marL="825246" indent="-742950"/>
            <a:endParaRPr lang="ru-RU" sz="3600" b="1" dirty="0" smtClean="0"/>
          </a:p>
          <a:p>
            <a:pPr marL="825246" indent="-742950"/>
            <a:endParaRPr lang="ru-RU" sz="36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реализации инженерных классов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15616" y="1556792"/>
            <a:ext cx="7416824" cy="4464496"/>
          </a:xfrm>
        </p:spPr>
        <p:txBody>
          <a:bodyPr>
            <a:normAutofit fontScale="92500" lnSpcReduction="10000"/>
          </a:bodyPr>
          <a:lstStyle/>
          <a:p>
            <a:pPr marL="825246" indent="-742950"/>
            <a:r>
              <a:rPr lang="ru-RU" sz="3600" b="1" dirty="0" smtClean="0"/>
              <a:t>Привлечение родителей</a:t>
            </a:r>
            <a:endParaRPr lang="ru-RU" sz="3600" b="1" dirty="0" smtClean="0"/>
          </a:p>
          <a:p>
            <a:pPr marL="596646" indent="-514350">
              <a:buNone/>
            </a:pPr>
            <a:r>
              <a:rPr lang="ru-RU" dirty="0" smtClean="0"/>
              <a:t>«Поддержка </a:t>
            </a:r>
            <a:r>
              <a:rPr lang="ru-RU" dirty="0" smtClean="0"/>
              <a:t>пришла от родителей учеников и родственников учителей. Муж </a:t>
            </a:r>
            <a:r>
              <a:rPr lang="ru-RU" dirty="0" smtClean="0"/>
              <a:t>коллеги организовал </a:t>
            </a:r>
            <a:r>
              <a:rPr lang="ru-RU" dirty="0" smtClean="0"/>
              <a:t>и провёл две морские инженерные школы, сын другого учителя взялся руководить инженерными проектами, дедушка ученицы нашёл заинтересованных людей в </a:t>
            </a:r>
            <a:r>
              <a:rPr lang="ru-RU" dirty="0" smtClean="0"/>
              <a:t>университете </a:t>
            </a:r>
            <a:r>
              <a:rPr lang="ru-RU" dirty="0" smtClean="0"/>
              <a:t>и помог выстроить общую </a:t>
            </a:r>
            <a:r>
              <a:rPr lang="ru-RU" dirty="0" smtClean="0"/>
              <a:t>концепцию»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1059</TotalTime>
  <Words>480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Профильное обучение. Инженерные классы</vt:lpstr>
      <vt:lpstr>Нормативная документация</vt:lpstr>
      <vt:lpstr>Задачи инженерных классов </vt:lpstr>
      <vt:lpstr>Задачи инженерных классов </vt:lpstr>
      <vt:lpstr>Опыт реализации инженерных классов </vt:lpstr>
      <vt:lpstr>Опыт реализации инженерных классов </vt:lpstr>
      <vt:lpstr>Опыт реализации инженерных классов </vt:lpstr>
      <vt:lpstr>Опыт реализации инженерных классов </vt:lpstr>
      <vt:lpstr>Опыт реализации инженерных классов </vt:lpstr>
      <vt:lpstr>Организация инженерных каникул, октябрь 2022 </vt:lpstr>
      <vt:lpstr>Предложения по организации инженерных каникул 2022 </vt:lpstr>
      <vt:lpstr>Предложения по организации инженерных каникул от ГПОУ «Профессиональный колледж </vt:lpstr>
      <vt:lpstr>Слайд 13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Независимы оценочные процедуры качества образвоания</dc:title>
  <dc:creator>user1</dc:creator>
  <cp:lastModifiedBy>user1</cp:lastModifiedBy>
  <cp:revision>116</cp:revision>
  <dcterms:created xsi:type="dcterms:W3CDTF">2021-11-15T02:48:33Z</dcterms:created>
  <dcterms:modified xsi:type="dcterms:W3CDTF">2022-10-13T10:16:31Z</dcterms:modified>
</cp:coreProperties>
</file>